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641E663-7365-4B91-A8EF-63D76F1338D4}">
  <a:tblStyle styleId="{C641E663-7365-4B91-A8EF-63D76F1338D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43" Type="http://schemas.openxmlformats.org/officeDocument/2006/relationships/slide" Target="slides/slide38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dbf72ada26_2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dbf72ada26_2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Nick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dbf72ada26_2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dbf72ada26_2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Nick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b83a700007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b83a700007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b83a700007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b83a700007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e536891401_3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e536891401_3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Hamid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e536891401_3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e536891401_3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Hamid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e536891401_3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e536891401_3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Hamid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e536891401_3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e536891401_3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Mehrob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dbf72ada26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dbf72ada26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Mehrob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e61e08842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e61e08842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dd88ce841f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dd88ce841f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Mehrob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dbc2957c2d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dbc2957c2d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Mehrob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note of no longer needing weight sensor?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b83a700007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b83a700007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Nick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e61e08842f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e61e08842f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e61e08842f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e61e08842f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e61747a392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e61747a39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dbc2957c2d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dbc2957c2d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Bao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b6babae607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b6babae607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Bao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b83a700007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b83a700007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dbf72ada26_2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dbf72ada26_2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Bao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deefab2861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deefab286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Bao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dd88ce841f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dd88ce841f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Mehrob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b83a700007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b83a700007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b83a700007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b83a700007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Nick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e61747a392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e61747a392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b83a700007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b83a700007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b6babae607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b6babae607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Bao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b83a700007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b83a700007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e536891401_2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e536891401_2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e536891401_2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e536891401_2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b6babae607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b6babae607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dbf72ad8f3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dbf72ad8f3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Bao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b83a700007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b83a700007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more LED and weight sensor, so remove?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b83a700007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b83a700007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dd88ce841f_0_2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dd88ce841f_0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Nick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dbc2957c2d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dbc2957c2d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Nick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dbc2957c2d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dbc2957c2d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Nick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" name="Google Shape;76;p11"/>
          <p:cNvSpPr txBox="1"/>
          <p:nvPr>
            <p:ph hasCustomPrompt="1" type="title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/>
          <p:nvPr>
            <p:ph idx="1" type="body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" name="Google Shape;78;p1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" name="Google Shape;26;p3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" name="Google Shape;35;p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" type="body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5"/>
          <p:cNvSpPr txBox="1"/>
          <p:nvPr>
            <p:ph idx="2" type="body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" name="Google Shape;42;p5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8" name="Google Shape;48;p7"/>
          <p:cNvSpPr txBox="1"/>
          <p:nvPr>
            <p:ph idx="1" type="body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4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" name="Google Shape;57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" name="Google Shape;58;p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" name="Google Shape;62;p9"/>
          <p:cNvSpPr txBox="1"/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3" name="Google Shape;63;p9"/>
          <p:cNvSpPr txBox="1"/>
          <p:nvPr>
            <p:ph idx="1" type="subTitle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4" name="Google Shape;6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68" name="Google Shape;68;p10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geometr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image" Target="../media/image5.jpg"/><Relationship Id="rId5" Type="http://schemas.openxmlformats.org/officeDocument/2006/relationships/image" Target="../media/image9.png"/><Relationship Id="rId6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Relationship Id="rId4" Type="http://schemas.openxmlformats.org/officeDocument/2006/relationships/image" Target="../media/image28.png"/><Relationship Id="rId5" Type="http://schemas.openxmlformats.org/officeDocument/2006/relationships/image" Target="../media/image3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Relationship Id="rId4" Type="http://schemas.openxmlformats.org/officeDocument/2006/relationships/image" Target="../media/image13.png"/><Relationship Id="rId5" Type="http://schemas.openxmlformats.org/officeDocument/2006/relationships/image" Target="../media/image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Relationship Id="rId4" Type="http://schemas.openxmlformats.org/officeDocument/2006/relationships/image" Target="../media/image17.png"/><Relationship Id="rId5" Type="http://schemas.openxmlformats.org/officeDocument/2006/relationships/image" Target="../media/image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Relationship Id="rId4" Type="http://schemas.openxmlformats.org/officeDocument/2006/relationships/image" Target="../media/image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5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Relationship Id="rId4" Type="http://schemas.openxmlformats.org/officeDocument/2006/relationships/image" Target="../media/image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png"/><Relationship Id="rId4" Type="http://schemas.openxmlformats.org/officeDocument/2006/relationships/image" Target="../media/image1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png"/><Relationship Id="rId4" Type="http://schemas.openxmlformats.org/officeDocument/2006/relationships/image" Target="../media/image22.png"/><Relationship Id="rId5" Type="http://schemas.openxmlformats.org/officeDocument/2006/relationships/image" Target="../media/image1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png"/><Relationship Id="rId4" Type="http://schemas.openxmlformats.org/officeDocument/2006/relationships/image" Target="../media/image19.png"/><Relationship Id="rId5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1.png"/><Relationship Id="rId4" Type="http://schemas.openxmlformats.org/officeDocument/2006/relationships/image" Target="../media/image30.png"/><Relationship Id="rId5" Type="http://schemas.openxmlformats.org/officeDocument/2006/relationships/image" Target="../media/image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5.png"/><Relationship Id="rId4" Type="http://schemas.openxmlformats.org/officeDocument/2006/relationships/image" Target="../media/image29.png"/><Relationship Id="rId5" Type="http://schemas.openxmlformats.org/officeDocument/2006/relationships/image" Target="../media/image1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1.jpg"/><Relationship Id="rId5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Automatic Pet Food </a:t>
            </a:r>
            <a:r>
              <a:rPr lang="en"/>
              <a:t>Dispenser</a:t>
            </a:r>
            <a:endParaRPr/>
          </a:p>
        </p:txBody>
      </p:sp>
      <p:sp>
        <p:nvSpPr>
          <p:cNvPr id="86" name="Google Shape;86;p13"/>
          <p:cNvSpPr txBox="1"/>
          <p:nvPr>
            <p:ph idx="1" type="subTitle"/>
          </p:nvPr>
        </p:nvSpPr>
        <p:spPr>
          <a:xfrm>
            <a:off x="3508125" y="2487350"/>
            <a:ext cx="2402100" cy="5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946"/>
              <a:t>Group 25</a:t>
            </a:r>
            <a:endParaRPr sz="9946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7" name="Google Shape;87;p13"/>
          <p:cNvPicPr preferRelativeResize="0"/>
          <p:nvPr/>
        </p:nvPicPr>
        <p:blipFill rotWithShape="1">
          <a:blip r:embed="rId3">
            <a:alphaModFix/>
          </a:blip>
          <a:srcRect b="0" l="4395" r="4404" t="0"/>
          <a:stretch/>
        </p:blipFill>
        <p:spPr>
          <a:xfrm>
            <a:off x="2413263" y="3245675"/>
            <a:ext cx="975000" cy="10692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88" name="Google Shape;88;p13"/>
          <p:cNvSpPr txBox="1"/>
          <p:nvPr/>
        </p:nvSpPr>
        <p:spPr>
          <a:xfrm>
            <a:off x="2154813" y="4389000"/>
            <a:ext cx="1491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Nick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Nabors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9" name="Google Shape;89;p13"/>
          <p:cNvPicPr preferRelativeResize="0"/>
          <p:nvPr/>
        </p:nvPicPr>
        <p:blipFill rotWithShape="1">
          <a:blip r:embed="rId4">
            <a:alphaModFix/>
          </a:blip>
          <a:srcRect b="7713" l="0" r="0" t="7705"/>
          <a:stretch/>
        </p:blipFill>
        <p:spPr>
          <a:xfrm>
            <a:off x="4880163" y="3245663"/>
            <a:ext cx="975000" cy="10692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90" name="Google Shape;9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46725" y="3245675"/>
            <a:ext cx="975000" cy="10692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91" name="Google Shape;91;p13"/>
          <p:cNvSpPr txBox="1"/>
          <p:nvPr/>
        </p:nvSpPr>
        <p:spPr>
          <a:xfrm>
            <a:off x="4399275" y="4347450"/>
            <a:ext cx="1936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Mehrob Farhangmehr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" name="Google Shape;92;p13"/>
          <p:cNvSpPr txBox="1"/>
          <p:nvPr/>
        </p:nvSpPr>
        <p:spPr>
          <a:xfrm>
            <a:off x="3388263" y="4347450"/>
            <a:ext cx="1491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Bao 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Nguyen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3" name="Google Shape;93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54538" y="3245675"/>
            <a:ext cx="975000" cy="10692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94" name="Google Shape;94;p13"/>
          <p:cNvSpPr txBox="1"/>
          <p:nvPr/>
        </p:nvSpPr>
        <p:spPr>
          <a:xfrm>
            <a:off x="6020600" y="4347450"/>
            <a:ext cx="1242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Hamid Igliou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2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PCB (cont.)</a:t>
            </a:r>
            <a:endParaRPr/>
          </a:p>
        </p:txBody>
      </p:sp>
      <p:sp>
        <p:nvSpPr>
          <p:cNvPr id="165" name="Google Shape;165;p22"/>
          <p:cNvSpPr txBox="1"/>
          <p:nvPr>
            <p:ph idx="1" type="body"/>
          </p:nvPr>
        </p:nvSpPr>
        <p:spPr>
          <a:xfrm>
            <a:off x="3021125" y="1353150"/>
            <a:ext cx="5441700" cy="346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Long pin connectors match Arduino Uno shield for LCD mounting on top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KiCad provides 3D render of PCB design and components for better visualization and design</a:t>
            </a:r>
            <a:endParaRPr/>
          </a:p>
        </p:txBody>
      </p:sp>
      <p:sp>
        <p:nvSpPr>
          <p:cNvPr id="166" name="Google Shape;166;p22"/>
          <p:cNvSpPr txBox="1"/>
          <p:nvPr>
            <p:ph idx="1" type="body"/>
          </p:nvPr>
        </p:nvSpPr>
        <p:spPr>
          <a:xfrm>
            <a:off x="3021125" y="3059625"/>
            <a:ext cx="3596700" cy="178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Can be easily placed into housing of the food dispensing design</a:t>
            </a:r>
            <a:endParaRPr/>
          </a:p>
        </p:txBody>
      </p:sp>
      <p:pic>
        <p:nvPicPr>
          <p:cNvPr id="167" name="Google Shape;16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48350"/>
            <a:ext cx="2642100" cy="17751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68" name="Google Shape;16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1" y="2937379"/>
            <a:ext cx="2642100" cy="18360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69" name="Google Shape;16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22275" y="3825225"/>
            <a:ext cx="1069325" cy="106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3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PCB (cont.)</a:t>
            </a:r>
            <a:endParaRPr/>
          </a:p>
        </p:txBody>
      </p:sp>
      <p:sp>
        <p:nvSpPr>
          <p:cNvPr id="175" name="Google Shape;175;p23"/>
          <p:cNvSpPr txBox="1"/>
          <p:nvPr>
            <p:ph idx="1" type="body"/>
          </p:nvPr>
        </p:nvSpPr>
        <p:spPr>
          <a:xfrm>
            <a:off x="4441800" y="1321525"/>
            <a:ext cx="4390500" cy="31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PCB arrived as imaged on the left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Through-hole components were used in the final design to be hand soldered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Easier than surface mount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Easy to </a:t>
            </a:r>
            <a:r>
              <a:rPr lang="en" sz="1900"/>
              <a:t>identify</a:t>
            </a:r>
            <a:r>
              <a:rPr lang="en" sz="1900"/>
              <a:t> necessary components</a:t>
            </a:r>
            <a:endParaRPr sz="1900"/>
          </a:p>
        </p:txBody>
      </p:sp>
      <p:pic>
        <p:nvPicPr>
          <p:cNvPr id="176" name="Google Shape;17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550" y="1285850"/>
            <a:ext cx="4223700" cy="29223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77" name="Google Shape;17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22275" y="3825225"/>
            <a:ext cx="1069325" cy="106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2275" y="3825225"/>
            <a:ext cx="1069325" cy="106932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Physical Design</a:t>
            </a:r>
            <a:endParaRPr/>
          </a:p>
        </p:txBody>
      </p:sp>
      <p:sp>
        <p:nvSpPr>
          <p:cNvPr id="184" name="Google Shape;184;p24"/>
          <p:cNvSpPr txBox="1"/>
          <p:nvPr>
            <p:ph idx="1" type="body"/>
          </p:nvPr>
        </p:nvSpPr>
        <p:spPr>
          <a:xfrm>
            <a:off x="2878575" y="1095200"/>
            <a:ext cx="37701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The drawing to the right is the initial </a:t>
            </a:r>
            <a:r>
              <a:rPr lang="en" sz="2100"/>
              <a:t>physical</a:t>
            </a:r>
            <a:r>
              <a:rPr lang="en" sz="2100"/>
              <a:t> design that is mostly the same design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The electronics housing was moved to the side for easier mounting and debugging purposes</a:t>
            </a:r>
            <a:endParaRPr sz="2100"/>
          </a:p>
        </p:txBody>
      </p:sp>
      <p:pic>
        <p:nvPicPr>
          <p:cNvPr id="185" name="Google Shape;18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4975" y="229850"/>
            <a:ext cx="2177400" cy="35985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86" name="Google Shape;186;p24"/>
          <p:cNvPicPr preferRelativeResize="0"/>
          <p:nvPr/>
        </p:nvPicPr>
        <p:blipFill rotWithShape="1">
          <a:blip r:embed="rId5">
            <a:alphaModFix/>
          </a:blip>
          <a:srcRect b="4770" l="12450" r="6070" t="5041"/>
          <a:stretch/>
        </p:blipFill>
        <p:spPr>
          <a:xfrm>
            <a:off x="354325" y="1017800"/>
            <a:ext cx="2470800" cy="36462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5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Components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Power supply</a:t>
            </a:r>
            <a:endParaRPr/>
          </a:p>
        </p:txBody>
      </p:sp>
      <p:sp>
        <p:nvSpPr>
          <p:cNvPr id="197" name="Google Shape;197;p26"/>
          <p:cNvSpPr txBox="1"/>
          <p:nvPr>
            <p:ph idx="1" type="body"/>
          </p:nvPr>
        </p:nvSpPr>
        <p:spPr>
          <a:xfrm>
            <a:off x="391775" y="971775"/>
            <a:ext cx="5036400" cy="35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8" name="Google Shape;19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775" y="1078575"/>
            <a:ext cx="4618250" cy="336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2625" y="971763"/>
            <a:ext cx="2952750" cy="271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49600" y="3828500"/>
            <a:ext cx="974975" cy="106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7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83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REG1117</a:t>
            </a:r>
            <a:endParaRPr b="1" sz="3333"/>
          </a:p>
        </p:txBody>
      </p:sp>
      <p:sp>
        <p:nvSpPr>
          <p:cNvPr id="206" name="Google Shape;206;p27"/>
          <p:cNvSpPr txBox="1"/>
          <p:nvPr>
            <p:ph idx="1" type="body"/>
          </p:nvPr>
        </p:nvSpPr>
        <p:spPr>
          <a:xfrm>
            <a:off x="311700" y="1229875"/>
            <a:ext cx="8520600" cy="263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7" name="Google Shape;20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98650"/>
            <a:ext cx="5472625" cy="239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4322" y="1801100"/>
            <a:ext cx="2767400" cy="70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23675" y="3862075"/>
            <a:ext cx="974975" cy="106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8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Voltage Regulators</a:t>
            </a:r>
            <a:endParaRPr/>
          </a:p>
        </p:txBody>
      </p:sp>
      <p:sp>
        <p:nvSpPr>
          <p:cNvPr id="215" name="Google Shape;215;p28"/>
          <p:cNvSpPr txBox="1"/>
          <p:nvPr>
            <p:ph idx="1" type="body"/>
          </p:nvPr>
        </p:nvSpPr>
        <p:spPr>
          <a:xfrm>
            <a:off x="311700" y="1229875"/>
            <a:ext cx="8520600" cy="31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55000" lnSpcReduction="20000"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803">
                <a:solidFill>
                  <a:srgbClr val="000000"/>
                </a:solidFill>
              </a:rPr>
              <a:t>Availability</a:t>
            </a:r>
            <a:endParaRPr b="1" sz="2803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03">
                <a:solidFill>
                  <a:srgbClr val="000000"/>
                </a:solidFill>
              </a:rPr>
              <a:t>Readily available in the market</a:t>
            </a:r>
            <a:endParaRPr sz="2803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803">
                <a:solidFill>
                  <a:srgbClr val="000000"/>
                </a:solidFill>
              </a:rPr>
              <a:t>Current Limiting Feature</a:t>
            </a:r>
            <a:endParaRPr b="1" sz="2803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03">
                <a:solidFill>
                  <a:srgbClr val="000000"/>
                </a:solidFill>
              </a:rPr>
              <a:t>In the event of a short circuit, the regulator has an internal current limit to protect it from damage. </a:t>
            </a:r>
            <a:endParaRPr sz="2803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803">
                <a:solidFill>
                  <a:srgbClr val="000000"/>
                </a:solidFill>
              </a:rPr>
              <a:t>Thermal overload protection</a:t>
            </a:r>
            <a:endParaRPr b="1" sz="2803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03">
                <a:solidFill>
                  <a:srgbClr val="000000"/>
                </a:solidFill>
              </a:rPr>
              <a:t>The internal thermal shutdown provides safe operation area protection. If the junction temperature is allowed to rise to 150°C, the device will go into thermal shutdown.</a:t>
            </a:r>
            <a:endParaRPr sz="2803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                                                             </a:t>
            </a:r>
            <a:endParaRPr/>
          </a:p>
        </p:txBody>
      </p:sp>
      <p:pic>
        <p:nvPicPr>
          <p:cNvPr id="216" name="Google Shape;21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9600" y="3828500"/>
            <a:ext cx="974975" cy="106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Microcontroller</a:t>
            </a:r>
            <a:endParaRPr/>
          </a:p>
        </p:txBody>
      </p:sp>
      <p:sp>
        <p:nvSpPr>
          <p:cNvPr id="222" name="Google Shape;222;p29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Microcontroller, or MSU, is the most important part of the project, bringing every component together.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The requirements for the MSU in this project is: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Able to read external peripherals such as sensors and buttons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Ease of programming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Output 5V and 3.3V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Low price</a:t>
            </a:r>
            <a:endParaRPr/>
          </a:p>
        </p:txBody>
      </p:sp>
      <p:pic>
        <p:nvPicPr>
          <p:cNvPr id="223" name="Google Shape;223;p29"/>
          <p:cNvPicPr preferRelativeResize="0"/>
          <p:nvPr/>
        </p:nvPicPr>
        <p:blipFill rotWithShape="1">
          <a:blip r:embed="rId3">
            <a:alphaModFix/>
          </a:blip>
          <a:srcRect b="7713" l="0" r="0" t="7705"/>
          <a:stretch/>
        </p:blipFill>
        <p:spPr>
          <a:xfrm>
            <a:off x="8049600" y="3828500"/>
            <a:ext cx="974976" cy="106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0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Arduino Uno</a:t>
            </a:r>
            <a:endParaRPr/>
          </a:p>
        </p:txBody>
      </p:sp>
      <p:sp>
        <p:nvSpPr>
          <p:cNvPr id="229" name="Google Shape;229;p30"/>
          <p:cNvSpPr txBox="1"/>
          <p:nvPr>
            <p:ph idx="1" type="body"/>
          </p:nvPr>
        </p:nvSpPr>
        <p:spPr>
          <a:xfrm>
            <a:off x="311700" y="1180350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Arduino Uno meets the minimum requirements for this project and provides more benefits.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AutoNum type="arabicParenR"/>
            </a:pPr>
            <a:r>
              <a:rPr lang="en"/>
              <a:t>Due to the popularity of the Arduino, there are many </a:t>
            </a:r>
            <a:r>
              <a:rPr lang="en"/>
              <a:t>manufacturers</a:t>
            </a:r>
            <a:r>
              <a:rPr lang="en"/>
              <a:t> for different parts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"/>
              <a:t>Arduino is coded in C++. The chip used is the Atmega328P.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"/>
              <a:t>Arduino Uno outputs 5V and 3.3V required for the project.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"/>
              <a:t>The Arduino itself is $20 with parts such as wires, sensors, and LCD being under $10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0" name="Google Shape;230;p30"/>
          <p:cNvPicPr preferRelativeResize="0"/>
          <p:nvPr/>
        </p:nvPicPr>
        <p:blipFill rotWithShape="1">
          <a:blip r:embed="rId3">
            <a:alphaModFix/>
          </a:blip>
          <a:srcRect b="0" l="14830" r="8681" t="0"/>
          <a:stretch/>
        </p:blipFill>
        <p:spPr>
          <a:xfrm>
            <a:off x="3923700" y="3594075"/>
            <a:ext cx="1763300" cy="14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0"/>
          <p:cNvPicPr preferRelativeResize="0"/>
          <p:nvPr/>
        </p:nvPicPr>
        <p:blipFill rotWithShape="1">
          <a:blip r:embed="rId4">
            <a:alphaModFix/>
          </a:blip>
          <a:srcRect b="7713" l="0" r="0" t="7705"/>
          <a:stretch/>
        </p:blipFill>
        <p:spPr>
          <a:xfrm>
            <a:off x="8049600" y="3828500"/>
            <a:ext cx="974976" cy="106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Distance Sensor Comparison</a:t>
            </a:r>
            <a:endParaRPr/>
          </a:p>
        </p:txBody>
      </p:sp>
      <p:graphicFrame>
        <p:nvGraphicFramePr>
          <p:cNvPr id="237" name="Google Shape;237;p31"/>
          <p:cNvGraphicFramePr/>
          <p:nvPr/>
        </p:nvGraphicFramePr>
        <p:xfrm>
          <a:off x="952500" y="982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{C641E663-7365-4B91-A8EF-63D76F1338D4}</a:tableStyleId>
              </a:tblPr>
              <a:tblGrid>
                <a:gridCol w="1023300"/>
                <a:gridCol w="1624675"/>
                <a:gridCol w="1419500"/>
                <a:gridCol w="690775"/>
                <a:gridCol w="2480750"/>
              </a:tblGrid>
              <a:tr h="453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Sensor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Detection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Distance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Price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Example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889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FFFF00"/>
                          </a:highlight>
                        </a:rPr>
                        <a:t>Ultrasonic</a:t>
                      </a:r>
                      <a:endParaRPr>
                        <a:highlight>
                          <a:srgbClr val="FFFF00"/>
                        </a:highlight>
                      </a:endParaRPr>
                    </a:p>
                  </a:txBody>
                  <a:tcPr marT="91425" marB="91425" marR="91425" marL="9142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FFFF00"/>
                          </a:highlight>
                        </a:rPr>
                        <a:t>Ultrasonic waves</a:t>
                      </a:r>
                      <a:endParaRPr>
                        <a:highlight>
                          <a:srgbClr val="FFFF00"/>
                        </a:highlight>
                      </a:endParaRPr>
                    </a:p>
                  </a:txBody>
                  <a:tcPr marT="91425" marB="91425" marR="91425" marL="9142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FFFF00"/>
                          </a:highlight>
                        </a:rPr>
                        <a:t>Small (~10m)</a:t>
                      </a:r>
                      <a:endParaRPr>
                        <a:highlight>
                          <a:srgbClr val="FFFF00"/>
                        </a:highlight>
                      </a:endParaRPr>
                    </a:p>
                  </a:txBody>
                  <a:tcPr marT="91425" marB="91425" marR="91425" marL="9142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FFFF00"/>
                          </a:highlight>
                        </a:rPr>
                        <a:t>$1</a:t>
                      </a:r>
                      <a:endParaRPr>
                        <a:highlight>
                          <a:srgbClr val="FFFF00"/>
                        </a:highlight>
                      </a:endParaRPr>
                    </a:p>
                  </a:txBody>
                  <a:tcPr marT="91425" marB="91425" marR="91425" marL="9142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FFFF00"/>
                          </a:highlight>
                        </a:rPr>
                        <a:t>HC-SR04 ultrasonic sensor</a:t>
                      </a:r>
                      <a:endParaRPr>
                        <a:highlight>
                          <a:srgbClr val="FFFF00"/>
                        </a:highlight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highlight>
                          <a:srgbClr val="FFFF00"/>
                        </a:highlight>
                      </a:endParaRPr>
                    </a:p>
                  </a:txBody>
                  <a:tcPr marT="91425" marB="91425" marR="91425" marL="91425">
                    <a:solidFill>
                      <a:srgbClr val="FFFF00"/>
                    </a:solidFill>
                  </a:tcPr>
                </a:tc>
              </a:tr>
              <a:tr h="436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Radar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Radio Waves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Large(&gt;200m)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$10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Grove - AHT20 I2C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662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LiDar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Light Waves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Small or Large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$40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TF Mini LiDAR ToF (Time of Flight) Distance Sensor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662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IR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Light Waves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Small (~8m)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$15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Grove - 80cm Infrared Proximity Sensor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38" name="Google Shape;238;p31"/>
          <p:cNvPicPr preferRelativeResize="0"/>
          <p:nvPr/>
        </p:nvPicPr>
        <p:blipFill rotWithShape="1">
          <a:blip r:embed="rId3">
            <a:alphaModFix/>
          </a:blip>
          <a:srcRect b="7713" l="0" r="0" t="7705"/>
          <a:stretch/>
        </p:blipFill>
        <p:spPr>
          <a:xfrm>
            <a:off x="8049600" y="3828500"/>
            <a:ext cx="974976" cy="106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Overview</a:t>
            </a:r>
            <a:endParaRPr/>
          </a:p>
        </p:txBody>
      </p:sp>
      <p:sp>
        <p:nvSpPr>
          <p:cNvPr id="100" name="Google Shape;100;p14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</a:pPr>
            <a:r>
              <a:rPr lang="en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Automatic pet food dispenser</a:t>
            </a:r>
            <a:endParaRPr sz="1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</a:pPr>
            <a:r>
              <a:rPr lang="en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Remotely controlled through a mobile phone</a:t>
            </a:r>
            <a:endParaRPr sz="1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</a:pPr>
            <a:r>
              <a:rPr lang="en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Worry free to pet owners when away from home        </a:t>
            </a:r>
            <a:endParaRPr sz="1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</a:pPr>
            <a:r>
              <a:rPr lang="en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Food portion control</a:t>
            </a:r>
            <a:endParaRPr sz="1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</a:pPr>
            <a:r>
              <a:rPr lang="en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Ability to schedule dispensing times</a:t>
            </a:r>
            <a:endParaRPr sz="1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</a:pPr>
            <a:r>
              <a:rPr lang="en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Self-contained device</a:t>
            </a:r>
            <a:endParaRPr sz="2700"/>
          </a:p>
        </p:txBody>
      </p:sp>
      <p:pic>
        <p:nvPicPr>
          <p:cNvPr id="101" name="Google Shape;10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6700" y="1064163"/>
            <a:ext cx="2476500" cy="244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4"/>
          <p:cNvPicPr preferRelativeResize="0"/>
          <p:nvPr/>
        </p:nvPicPr>
        <p:blipFill rotWithShape="1">
          <a:blip r:embed="rId4">
            <a:alphaModFix/>
          </a:blip>
          <a:srcRect b="7713" l="0" r="0" t="7705"/>
          <a:stretch/>
        </p:blipFill>
        <p:spPr>
          <a:xfrm>
            <a:off x="8049600" y="3828500"/>
            <a:ext cx="974976" cy="106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2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Sensors</a:t>
            </a:r>
            <a:endParaRPr/>
          </a:p>
        </p:txBody>
      </p:sp>
      <p:sp>
        <p:nvSpPr>
          <p:cNvPr id="244" name="Google Shape;244;p32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Uses 1 main sensors for detection: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UltraSonic Sensor - Checks the contents of the container to see if it’s running low or empty.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Whether or not the container has food is sent to the MSU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MSU updates to data to display it on LCD or Mobile APP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5" name="Google Shape;24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4525" y="2952104"/>
            <a:ext cx="2609850" cy="1892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2"/>
          <p:cNvPicPr preferRelativeResize="0"/>
          <p:nvPr/>
        </p:nvPicPr>
        <p:blipFill rotWithShape="1">
          <a:blip r:embed="rId4">
            <a:alphaModFix/>
          </a:blip>
          <a:srcRect b="7713" l="0" r="0" t="7705"/>
          <a:stretch/>
        </p:blipFill>
        <p:spPr>
          <a:xfrm>
            <a:off x="8049600" y="3828500"/>
            <a:ext cx="974976" cy="106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3"/>
          <p:cNvSpPr txBox="1"/>
          <p:nvPr>
            <p:ph type="title"/>
          </p:nvPr>
        </p:nvSpPr>
        <p:spPr>
          <a:xfrm>
            <a:off x="311700" y="427775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022"/>
              <a:t>LCD</a:t>
            </a:r>
            <a:endParaRPr sz="4222"/>
          </a:p>
        </p:txBody>
      </p:sp>
      <p:sp>
        <p:nvSpPr>
          <p:cNvPr id="252" name="Google Shape;252;p33"/>
          <p:cNvSpPr txBox="1"/>
          <p:nvPr>
            <p:ph idx="1" type="body"/>
          </p:nvPr>
        </p:nvSpPr>
        <p:spPr>
          <a:xfrm>
            <a:off x="311700" y="1035575"/>
            <a:ext cx="5848500" cy="206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●"/>
            </a:pPr>
            <a:r>
              <a:rPr lang="en" sz="2100"/>
              <a:t>The LCD Menu controls and displays various fields as shown in the </a:t>
            </a:r>
            <a:r>
              <a:rPr i="1" lang="en" sz="2100"/>
              <a:t>Overall System Design</a:t>
            </a:r>
            <a:r>
              <a:rPr lang="en" sz="2100"/>
              <a:t> slide</a:t>
            </a:r>
            <a:endParaRPr sz="2100"/>
          </a:p>
          <a:p>
            <a:pPr indent="-3619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The OSEPP 16x2 Display includes button control and pin interfacing with the Arduino Uno board, as shown in the images</a:t>
            </a:r>
            <a:endParaRPr sz="2100"/>
          </a:p>
        </p:txBody>
      </p:sp>
      <p:sp>
        <p:nvSpPr>
          <p:cNvPr id="253" name="Google Shape;253;p33"/>
          <p:cNvSpPr txBox="1"/>
          <p:nvPr/>
        </p:nvSpPr>
        <p:spPr>
          <a:xfrm>
            <a:off x="311700" y="3197725"/>
            <a:ext cx="64497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Char char="●"/>
            </a:pPr>
            <a:r>
              <a:rPr lang="en" sz="2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Chosen for admirable price, $15, and its libraries and easy integration with the Arduino Uno board</a:t>
            </a:r>
            <a:endParaRPr sz="21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19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Char char="●"/>
            </a:pPr>
            <a:r>
              <a:rPr lang="en" sz="2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Compared to other similar parts, solid design and library support leading to this choice</a:t>
            </a:r>
            <a:endParaRPr sz="21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4" name="Google Shape;25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5500" y="883175"/>
            <a:ext cx="2746500" cy="2062500"/>
          </a:xfrm>
          <a:prstGeom prst="roundRect">
            <a:avLst>
              <a:gd fmla="val 8770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55" name="Google Shape;25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22275" y="3825225"/>
            <a:ext cx="1069325" cy="106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Motor Comparison</a:t>
            </a:r>
            <a:endParaRPr/>
          </a:p>
        </p:txBody>
      </p:sp>
      <p:graphicFrame>
        <p:nvGraphicFramePr>
          <p:cNvPr id="261" name="Google Shape;261;p34"/>
          <p:cNvGraphicFramePr/>
          <p:nvPr/>
        </p:nvGraphicFramePr>
        <p:xfrm>
          <a:off x="311700" y="121771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{C641E663-7365-4B91-A8EF-63D76F1338D4}</a:tableStyleId>
              </a:tblPr>
              <a:tblGrid>
                <a:gridCol w="1886800"/>
                <a:gridCol w="899325"/>
                <a:gridCol w="1022125"/>
                <a:gridCol w="1155400"/>
                <a:gridCol w="875900"/>
                <a:gridCol w="8759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Name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Power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Torque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Material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Degree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Price</a:t>
                      </a:r>
                      <a:endParaRPr sz="13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Uxcell 5V 9RPM DC Gear motor</a:t>
                      </a:r>
                      <a:endParaRPr sz="1300"/>
                    </a:p>
                  </a:txBody>
                  <a:tcPr marT="91425" marB="91425" marR="91425" marL="9142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5V</a:t>
                      </a:r>
                      <a:endParaRPr sz="1300"/>
                    </a:p>
                  </a:txBody>
                  <a:tcPr marT="91425" marB="91425" marR="91425" marL="9142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1.6 Kg/cm</a:t>
                      </a:r>
                      <a:endParaRPr sz="1300"/>
                    </a:p>
                  </a:txBody>
                  <a:tcPr marT="91425" marB="91425" marR="91425" marL="9142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Metal</a:t>
                      </a:r>
                      <a:endParaRPr sz="1300"/>
                    </a:p>
                  </a:txBody>
                  <a:tcPr marT="91425" marB="91425" marR="91425" marL="9142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360</a:t>
                      </a:r>
                      <a:endParaRPr sz="1300"/>
                    </a:p>
                  </a:txBody>
                  <a:tcPr marT="91425" marB="91425" marR="91425" marL="9142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$15</a:t>
                      </a:r>
                      <a:endParaRPr sz="1300"/>
                    </a:p>
                  </a:txBody>
                  <a:tcPr marT="91425" marB="91425" marR="91425" marL="91425">
                    <a:solidFill>
                      <a:srgbClr val="FFFF00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Metal Gear Digital RC Servo Motor</a:t>
                      </a:r>
                      <a:endParaRPr sz="1300"/>
                    </a:p>
                  </a:txBody>
                  <a:tcPr marT="91425" marB="91425" marR="91425" marL="91425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5V</a:t>
                      </a:r>
                      <a:endParaRPr sz="1300"/>
                    </a:p>
                  </a:txBody>
                  <a:tcPr marT="91425" marB="91425" marR="91425" marL="91425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12 Kg/cm</a:t>
                      </a:r>
                      <a:endParaRPr sz="1300"/>
                    </a:p>
                  </a:txBody>
                  <a:tcPr marT="91425" marB="91425" marR="91425" marL="91425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Metal</a:t>
                      </a:r>
                      <a:endParaRPr sz="1300"/>
                    </a:p>
                  </a:txBody>
                  <a:tcPr marT="91425" marB="91425" marR="91425" marL="91425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180</a:t>
                      </a:r>
                      <a:endParaRPr sz="1300"/>
                    </a:p>
                  </a:txBody>
                  <a:tcPr marT="91425" marB="91425" marR="91425" marL="91425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$12</a:t>
                      </a:r>
                      <a:endParaRPr sz="1300"/>
                    </a:p>
                  </a:txBody>
                  <a:tcPr marT="91425" marB="91425" marR="91425" marL="91425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Adafruit Micro Servo</a:t>
                      </a:r>
                      <a:endParaRPr sz="1300"/>
                    </a:p>
                  </a:txBody>
                  <a:tcPr marT="91425" marB="91425" marR="91425" marL="91425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5V</a:t>
                      </a:r>
                      <a:endParaRPr sz="1300"/>
                    </a:p>
                  </a:txBody>
                  <a:tcPr marT="91425" marB="91425" marR="91425" marL="91425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3.5 Kg/cm</a:t>
                      </a:r>
                      <a:endParaRPr sz="1300"/>
                    </a:p>
                  </a:txBody>
                  <a:tcPr marT="91425" marB="91425" marR="91425" marL="91425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Metal</a:t>
                      </a:r>
                      <a:endParaRPr sz="1300"/>
                    </a:p>
                  </a:txBody>
                  <a:tcPr marT="91425" marB="91425" marR="91425" marL="91425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180</a:t>
                      </a:r>
                      <a:endParaRPr sz="1300"/>
                    </a:p>
                  </a:txBody>
                  <a:tcPr marT="91425" marB="91425" marR="91425" marL="91425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$12</a:t>
                      </a:r>
                      <a:endParaRPr sz="1300"/>
                    </a:p>
                  </a:txBody>
                  <a:tcPr marT="91425" marB="91425" marR="91425" marL="91425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Adafruit MG90D</a:t>
                      </a:r>
                      <a:endParaRPr sz="1300"/>
                    </a:p>
                  </a:txBody>
                  <a:tcPr marT="91425" marB="91425" marR="91425" marL="91425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5V</a:t>
                      </a:r>
                      <a:endParaRPr sz="1300"/>
                    </a:p>
                  </a:txBody>
                  <a:tcPr marT="91425" marB="91425" marR="91425" marL="91425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2.1 Kg/cm</a:t>
                      </a:r>
                      <a:endParaRPr sz="1300"/>
                    </a:p>
                  </a:txBody>
                  <a:tcPr marT="91425" marB="91425" marR="91425" marL="91425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Metal</a:t>
                      </a:r>
                      <a:endParaRPr sz="1300"/>
                    </a:p>
                  </a:txBody>
                  <a:tcPr marT="91425" marB="91425" marR="91425" marL="91425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90</a:t>
                      </a:r>
                      <a:endParaRPr sz="1300"/>
                    </a:p>
                  </a:txBody>
                  <a:tcPr marT="91425" marB="91425" marR="91425" marL="91425">
                    <a:solidFill>
                      <a:srgbClr val="0000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$10</a:t>
                      </a:r>
                      <a:endParaRPr sz="1300"/>
                    </a:p>
                  </a:txBody>
                  <a:tcPr marT="91425" marB="91425" marR="91425" marL="91425">
                    <a:solidFill>
                      <a:srgbClr val="000000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62" name="Google Shape;262;p34"/>
          <p:cNvSpPr txBox="1"/>
          <p:nvPr/>
        </p:nvSpPr>
        <p:spPr>
          <a:xfrm>
            <a:off x="3374750" y="2065900"/>
            <a:ext cx="2568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3" name="Google Shape;26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7225" y="3691813"/>
            <a:ext cx="1284375" cy="140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06025" y="3718800"/>
            <a:ext cx="1575700" cy="135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22275" y="3825225"/>
            <a:ext cx="1069325" cy="106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501376" y="1506975"/>
            <a:ext cx="2192274" cy="1886574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Motor</a:t>
            </a:r>
            <a:endParaRPr/>
          </a:p>
        </p:txBody>
      </p:sp>
      <p:sp>
        <p:nvSpPr>
          <p:cNvPr id="272" name="Google Shape;272;p35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</a:t>
            </a:r>
            <a:r>
              <a:rPr lang="en"/>
              <a:t>motor is responsible for turning the dispensing unit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For this project, that is the corkscrew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motor for this project is  Uxcell 5V 9RPM DC Gear motor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Uses 5V to be powered and has a 9RPM rated torque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Costs $15 and is made of metal</a:t>
            </a:r>
            <a:endParaRPr/>
          </a:p>
        </p:txBody>
      </p:sp>
      <p:pic>
        <p:nvPicPr>
          <p:cNvPr id="273" name="Google Shape;27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22275" y="3825225"/>
            <a:ext cx="1069325" cy="106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6"/>
          <p:cNvSpPr txBox="1"/>
          <p:nvPr>
            <p:ph type="title"/>
          </p:nvPr>
        </p:nvSpPr>
        <p:spPr>
          <a:xfrm>
            <a:off x="363550" y="470525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Wifi Mobile</a:t>
            </a:r>
            <a:endParaRPr/>
          </a:p>
        </p:txBody>
      </p:sp>
      <p:graphicFrame>
        <p:nvGraphicFramePr>
          <p:cNvPr id="279" name="Google Shape;279;p36"/>
          <p:cNvGraphicFramePr/>
          <p:nvPr/>
        </p:nvGraphicFramePr>
        <p:xfrm>
          <a:off x="857400" y="1239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{C641E663-7365-4B91-A8EF-63D76F1338D4}</a:tableStyleId>
              </a:tblPr>
              <a:tblGrid>
                <a:gridCol w="2413000"/>
                <a:gridCol w="2413000"/>
                <a:gridCol w="2413000"/>
              </a:tblGrid>
              <a:tr h="381000"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Technology Comparison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 hMerge="1"/>
                <a:tc hMerge="1"/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Type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Range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Speed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Bluetooth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~33ft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1 - 3 Mbit/s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Zigbee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~100ft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250 Kbit/s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Wifi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~150tf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3 - 8 Mbit/s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80" name="Google Shape;280;p36"/>
          <p:cNvSpPr txBox="1"/>
          <p:nvPr/>
        </p:nvSpPr>
        <p:spPr>
          <a:xfrm>
            <a:off x="857400" y="3673925"/>
            <a:ext cx="508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oboto"/>
                <a:ea typeface="Roboto"/>
                <a:cs typeface="Roboto"/>
                <a:sym typeface="Roboto"/>
              </a:rPr>
              <a:t>Technology Selection: Wifi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1" name="Google Shape;28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5175" y="3980725"/>
            <a:ext cx="1208975" cy="85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7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WiFi Mobile (cont.)</a:t>
            </a:r>
            <a:endParaRPr/>
          </a:p>
        </p:txBody>
      </p:sp>
      <p:graphicFrame>
        <p:nvGraphicFramePr>
          <p:cNvPr id="287" name="Google Shape;287;p37"/>
          <p:cNvGraphicFramePr/>
          <p:nvPr/>
        </p:nvGraphicFramePr>
        <p:xfrm>
          <a:off x="822763" y="1017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{C641E663-7365-4B91-A8EF-63D76F1338D4}</a:tableStyleId>
              </a:tblPr>
              <a:tblGrid>
                <a:gridCol w="833725"/>
                <a:gridCol w="513900"/>
                <a:gridCol w="557075"/>
                <a:gridCol w="634900"/>
                <a:gridCol w="634900"/>
                <a:gridCol w="634900"/>
                <a:gridCol w="634900"/>
                <a:gridCol w="634900"/>
                <a:gridCol w="634900"/>
                <a:gridCol w="634900"/>
                <a:gridCol w="842375"/>
              </a:tblGrid>
              <a:tr h="213775">
                <a:tc row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Part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 gridSpan="9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Capabilities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row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Cost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</a:tr>
              <a:tr h="468675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I2C</a:t>
                      </a:r>
                      <a:endParaRPr sz="9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SPI</a:t>
                      </a:r>
                      <a:endParaRPr sz="9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UART</a:t>
                      </a:r>
                      <a:endParaRPr sz="9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TCP</a:t>
                      </a:r>
                      <a:endParaRPr sz="9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UDP</a:t>
                      </a:r>
                      <a:endParaRPr sz="9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HTTP</a:t>
                      </a:r>
                      <a:endParaRPr sz="9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BLE</a:t>
                      </a:r>
                      <a:endParaRPr sz="9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BT</a:t>
                      </a:r>
                      <a:endParaRPr sz="9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BT4.2</a:t>
                      </a:r>
                      <a:endParaRPr sz="9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 vMerge="1"/>
              </a:tr>
              <a:tr h="444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MKR1000</a:t>
                      </a:r>
                      <a:endParaRPr sz="11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x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x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x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$34.99</a:t>
                      </a:r>
                      <a:endParaRPr sz="11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0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MKR1010</a:t>
                      </a:r>
                      <a:endParaRPr sz="11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x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x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x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x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x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$32.10</a:t>
                      </a:r>
                      <a:endParaRPr sz="11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</a:tr>
              <a:tr h="444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ESP8266</a:t>
                      </a:r>
                      <a:endParaRPr sz="11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x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x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x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$3.98</a:t>
                      </a:r>
                      <a:endParaRPr sz="11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8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ESP32</a:t>
                      </a:r>
                      <a:endParaRPr sz="11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x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x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x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x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x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x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$10.00</a:t>
                      </a:r>
                      <a:endParaRPr sz="11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</a:tr>
              <a:tr h="633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Arduino Uno w/ Wifi</a:t>
                      </a:r>
                      <a:endParaRPr sz="11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x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x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$45.00</a:t>
                      </a:r>
                      <a:endParaRPr sz="11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288" name="Google Shape;28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6700" y="4188200"/>
            <a:ext cx="1208975" cy="85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8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Wifi Mobile (cont.)</a:t>
            </a:r>
            <a:endParaRPr/>
          </a:p>
        </p:txBody>
      </p:sp>
      <p:sp>
        <p:nvSpPr>
          <p:cNvPr id="294" name="Google Shape;294;p38"/>
          <p:cNvSpPr txBox="1"/>
          <p:nvPr>
            <p:ph idx="1" type="body"/>
          </p:nvPr>
        </p:nvSpPr>
        <p:spPr>
          <a:xfrm>
            <a:off x="311700" y="1255800"/>
            <a:ext cx="5436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Part Selection: ESP8266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Part Cost: $3.98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This part is used to allow connection to feeder through wifi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Essential for remote access </a:t>
            </a:r>
            <a:r>
              <a:rPr lang="en"/>
              <a:t>and</a:t>
            </a:r>
            <a:r>
              <a:rPr lang="en"/>
              <a:t> control of device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Also Needed for Notifications</a:t>
            </a:r>
            <a:endParaRPr/>
          </a:p>
        </p:txBody>
      </p:sp>
      <p:pic>
        <p:nvPicPr>
          <p:cNvPr id="295" name="Google Shape;29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8350" y="584100"/>
            <a:ext cx="3029674" cy="3029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70275" y="4058525"/>
            <a:ext cx="1208975" cy="85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9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</a:t>
            </a:r>
            <a:r>
              <a:rPr lang="en"/>
              <a:t>Components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0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Microcontroller Software</a:t>
            </a:r>
            <a:endParaRPr/>
          </a:p>
        </p:txBody>
      </p:sp>
      <p:sp>
        <p:nvSpPr>
          <p:cNvPr id="307" name="Google Shape;307;p40"/>
          <p:cNvSpPr txBox="1"/>
          <p:nvPr>
            <p:ph idx="1" type="body"/>
          </p:nvPr>
        </p:nvSpPr>
        <p:spPr>
          <a:xfrm>
            <a:off x="311700" y="1079275"/>
            <a:ext cx="5070600" cy="329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Arduino IDE using C/C++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Compiled and uploaded to Arduino Uno Atmega328P microcontroller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Simple, easy to use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Large source of libraries and support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Easy to program multiple components and sensors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Image on right shows startup source code for LCD and the Menu</a:t>
            </a:r>
            <a:endParaRPr sz="2000"/>
          </a:p>
        </p:txBody>
      </p:sp>
      <p:pic>
        <p:nvPicPr>
          <p:cNvPr id="308" name="Google Shape;308;p40"/>
          <p:cNvPicPr preferRelativeResize="0"/>
          <p:nvPr/>
        </p:nvPicPr>
        <p:blipFill rotWithShape="1">
          <a:blip r:embed="rId3">
            <a:alphaModFix/>
          </a:blip>
          <a:srcRect b="39301" l="0" r="77835" t="0"/>
          <a:stretch/>
        </p:blipFill>
        <p:spPr>
          <a:xfrm>
            <a:off x="5382300" y="361950"/>
            <a:ext cx="2867100" cy="4419600"/>
          </a:xfrm>
          <a:prstGeom prst="roundRect">
            <a:avLst>
              <a:gd fmla="val 8815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09" name="Google Shape;30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3500" y="4023950"/>
            <a:ext cx="1208975" cy="85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Mobile Application</a:t>
            </a:r>
            <a:endParaRPr/>
          </a:p>
        </p:txBody>
      </p:sp>
      <p:sp>
        <p:nvSpPr>
          <p:cNvPr id="315" name="Google Shape;315;p41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Platform: RemoteXY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Language: C++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Reasons: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Complications with Wifi module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Allowed access point control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Large library for connection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Easy UI creation</a:t>
            </a:r>
            <a:endParaRPr/>
          </a:p>
        </p:txBody>
      </p:sp>
      <p:pic>
        <p:nvPicPr>
          <p:cNvPr id="316" name="Google Shape;31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0045" y="781295"/>
            <a:ext cx="4103575" cy="257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0050" y="3354125"/>
            <a:ext cx="2619074" cy="154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39425" y="4084450"/>
            <a:ext cx="1208975" cy="85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Goals and Objectives</a:t>
            </a:r>
            <a:endParaRPr/>
          </a:p>
        </p:txBody>
      </p:sp>
      <p:sp>
        <p:nvSpPr>
          <p:cNvPr id="108" name="Google Shape;108;p15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</a:pPr>
            <a:r>
              <a:rPr lang="en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Design and build the automatic pet feeder</a:t>
            </a:r>
            <a:endParaRPr sz="1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</a:pPr>
            <a:r>
              <a:rPr lang="en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Design project layout and schematics</a:t>
            </a:r>
            <a:endParaRPr sz="1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</a:pPr>
            <a:r>
              <a:rPr lang="en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Hardware and software communication</a:t>
            </a:r>
            <a:endParaRPr sz="1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</a:pPr>
            <a:r>
              <a:rPr lang="en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Power supply and control board</a:t>
            </a:r>
            <a:endParaRPr sz="1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</a:pPr>
            <a:r>
              <a:rPr lang="en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 the pet owner control</a:t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15"/>
          <p:cNvPicPr preferRelativeResize="0"/>
          <p:nvPr/>
        </p:nvPicPr>
        <p:blipFill rotWithShape="1">
          <a:blip r:embed="rId3">
            <a:alphaModFix/>
          </a:blip>
          <a:srcRect b="7713" l="0" r="0" t="7705"/>
          <a:stretch/>
        </p:blipFill>
        <p:spPr>
          <a:xfrm>
            <a:off x="8049600" y="3828500"/>
            <a:ext cx="974976" cy="106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2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 Interface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3"/>
          <p:cNvSpPr txBox="1"/>
          <p:nvPr>
            <p:ph type="title"/>
          </p:nvPr>
        </p:nvSpPr>
        <p:spPr>
          <a:xfrm>
            <a:off x="311700" y="427775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022"/>
              <a:t>User Interface and Control (cont.)</a:t>
            </a:r>
            <a:endParaRPr sz="4222"/>
          </a:p>
        </p:txBody>
      </p:sp>
      <p:sp>
        <p:nvSpPr>
          <p:cNvPr id="329" name="Google Shape;329;p43"/>
          <p:cNvSpPr txBox="1"/>
          <p:nvPr>
            <p:ph idx="1" type="body"/>
          </p:nvPr>
        </p:nvSpPr>
        <p:spPr>
          <a:xfrm>
            <a:off x="311700" y="959375"/>
            <a:ext cx="5504700" cy="391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</a:rPr>
              <a:t>General Breakdown:</a:t>
            </a:r>
            <a:endParaRPr sz="1500">
              <a:solidFill>
                <a:srgbClr val="000000"/>
              </a:solidFill>
            </a:endParaRPr>
          </a:p>
          <a:p>
            <a:pPr indent="-3238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●"/>
            </a:pPr>
            <a:r>
              <a:rPr lang="en" sz="1500">
                <a:solidFill>
                  <a:srgbClr val="000000"/>
                </a:solidFill>
              </a:rPr>
              <a:t>LCD Display/Menu</a:t>
            </a:r>
            <a:endParaRPr sz="1500">
              <a:solidFill>
                <a:srgbClr val="000000"/>
              </a:solidFill>
            </a:endParaRPr>
          </a:p>
          <a:p>
            <a:pPr indent="-32385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○"/>
            </a:pPr>
            <a:r>
              <a:rPr lang="en" sz="1500">
                <a:solidFill>
                  <a:srgbClr val="000000"/>
                </a:solidFill>
              </a:rPr>
              <a:t>User Controlled</a:t>
            </a:r>
            <a:endParaRPr sz="1500">
              <a:solidFill>
                <a:srgbClr val="000000"/>
              </a:solidFill>
            </a:endParaRPr>
          </a:p>
          <a:p>
            <a:pPr indent="-323850" lvl="2" marL="13716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■"/>
            </a:pPr>
            <a:r>
              <a:rPr lang="en" sz="1500">
                <a:solidFill>
                  <a:srgbClr val="000000"/>
                </a:solidFill>
              </a:rPr>
              <a:t>Selection of portion size: 1/3 Cups to 3 Cups (range of dispensing)</a:t>
            </a:r>
            <a:endParaRPr sz="1500">
              <a:solidFill>
                <a:srgbClr val="000000"/>
              </a:solidFill>
            </a:endParaRPr>
          </a:p>
          <a:p>
            <a:pPr indent="-323850" lvl="2" marL="13716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■"/>
            </a:pPr>
            <a:r>
              <a:rPr lang="en" sz="1500">
                <a:solidFill>
                  <a:srgbClr val="000000"/>
                </a:solidFill>
              </a:rPr>
              <a:t>Scheduling of dispensing</a:t>
            </a:r>
            <a:endParaRPr sz="1500">
              <a:solidFill>
                <a:srgbClr val="000000"/>
              </a:solidFill>
            </a:endParaRPr>
          </a:p>
          <a:p>
            <a:pPr indent="-323850" lvl="2" marL="13716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■"/>
            </a:pPr>
            <a:r>
              <a:rPr lang="en" sz="1500">
                <a:solidFill>
                  <a:srgbClr val="000000"/>
                </a:solidFill>
              </a:rPr>
              <a:t>Dispensing of food manually</a:t>
            </a:r>
            <a:endParaRPr sz="1500">
              <a:solidFill>
                <a:srgbClr val="000000"/>
              </a:solidFill>
            </a:endParaRPr>
          </a:p>
          <a:p>
            <a:pPr indent="-32385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○"/>
            </a:pPr>
            <a:r>
              <a:rPr lang="en" sz="1500">
                <a:solidFill>
                  <a:srgbClr val="000000"/>
                </a:solidFill>
              </a:rPr>
              <a:t>Vitals</a:t>
            </a:r>
            <a:endParaRPr sz="1500">
              <a:solidFill>
                <a:srgbClr val="000000"/>
              </a:solidFill>
            </a:endParaRPr>
          </a:p>
          <a:p>
            <a:pPr indent="-323850" lvl="2" marL="13716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■"/>
            </a:pPr>
            <a:r>
              <a:rPr lang="en" sz="1500">
                <a:solidFill>
                  <a:srgbClr val="000000"/>
                </a:solidFill>
              </a:rPr>
              <a:t>Status of food level in tank (checked after dispensing)</a:t>
            </a:r>
            <a:endParaRPr sz="1500">
              <a:solidFill>
                <a:srgbClr val="000000"/>
              </a:solidFill>
            </a:endParaRPr>
          </a:p>
          <a:p>
            <a:pPr indent="-323850" lvl="2" marL="13716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■"/>
            </a:pPr>
            <a:r>
              <a:rPr lang="en" sz="1500">
                <a:solidFill>
                  <a:srgbClr val="000000"/>
                </a:solidFill>
              </a:rPr>
              <a:t>Portion calibration</a:t>
            </a:r>
            <a:endParaRPr sz="1500">
              <a:solidFill>
                <a:srgbClr val="000000"/>
              </a:solidFill>
            </a:endParaRPr>
          </a:p>
          <a:p>
            <a:pPr indent="-323850" lvl="2" marL="13716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■"/>
            </a:pPr>
            <a:r>
              <a:rPr lang="en" sz="1500">
                <a:solidFill>
                  <a:srgbClr val="000000"/>
                </a:solidFill>
              </a:rPr>
              <a:t>Wifi connection status</a:t>
            </a:r>
            <a:endParaRPr sz="1500">
              <a:solidFill>
                <a:srgbClr val="000000"/>
              </a:solidFill>
            </a:endParaRPr>
          </a:p>
          <a:p>
            <a:pPr indent="-323850" lvl="2" marL="13716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■"/>
            </a:pPr>
            <a:r>
              <a:rPr lang="en" sz="1500">
                <a:solidFill>
                  <a:srgbClr val="000000"/>
                </a:solidFill>
              </a:rPr>
              <a:t>Power level</a:t>
            </a:r>
            <a:endParaRPr sz="1500">
              <a:solidFill>
                <a:srgbClr val="000000"/>
              </a:solidFill>
            </a:endParaRPr>
          </a:p>
          <a:p>
            <a:pPr indent="-3238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●"/>
            </a:pPr>
            <a:r>
              <a:rPr lang="en" sz="1500">
                <a:solidFill>
                  <a:srgbClr val="000000"/>
                </a:solidFill>
              </a:rPr>
              <a:t>Button Control</a:t>
            </a:r>
            <a:endParaRPr sz="1500" strike="sngStrike">
              <a:solidFill>
                <a:srgbClr val="000000"/>
              </a:solidFill>
            </a:endParaRPr>
          </a:p>
          <a:p>
            <a:pPr indent="-32385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○"/>
            </a:pPr>
            <a:r>
              <a:rPr lang="en" sz="1500">
                <a:solidFill>
                  <a:srgbClr val="000000"/>
                </a:solidFill>
              </a:rPr>
              <a:t>Up/Down buttons to scroll menu</a:t>
            </a:r>
            <a:endParaRPr sz="1500">
              <a:solidFill>
                <a:srgbClr val="000000"/>
              </a:solidFill>
            </a:endParaRPr>
          </a:p>
          <a:p>
            <a:pPr indent="-32385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○"/>
            </a:pPr>
            <a:r>
              <a:rPr lang="en" sz="1500">
                <a:solidFill>
                  <a:srgbClr val="000000"/>
                </a:solidFill>
              </a:rPr>
              <a:t>Select button to select menu option</a:t>
            </a:r>
            <a:endParaRPr sz="1700"/>
          </a:p>
        </p:txBody>
      </p:sp>
      <p:pic>
        <p:nvPicPr>
          <p:cNvPr id="330" name="Google Shape;33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2425" y="247525"/>
            <a:ext cx="2771700" cy="3543300"/>
          </a:xfrm>
          <a:prstGeom prst="roundRect">
            <a:avLst>
              <a:gd fmla="val 9062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31" name="Google Shape;33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78900" y="4188200"/>
            <a:ext cx="1208975" cy="85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Mobile Application User Interface</a:t>
            </a:r>
            <a:endParaRPr/>
          </a:p>
        </p:txBody>
      </p:sp>
      <p:sp>
        <p:nvSpPr>
          <p:cNvPr id="337" name="Google Shape;337;p44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Controls Page (Left):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Set portion size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Set timer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Set portion calibration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Manually dispense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Vitals Page (Right):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See tank Status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See connection status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Power info</a:t>
            </a:r>
            <a:endParaRPr/>
          </a:p>
        </p:txBody>
      </p:sp>
      <p:pic>
        <p:nvPicPr>
          <p:cNvPr id="338" name="Google Shape;33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7530" y="1537863"/>
            <a:ext cx="1324299" cy="272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43562" y="1537861"/>
            <a:ext cx="1324299" cy="272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67850" y="4196825"/>
            <a:ext cx="1208975" cy="85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5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Administration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Budget</a:t>
            </a:r>
            <a:endParaRPr/>
          </a:p>
        </p:txBody>
      </p:sp>
      <p:pic>
        <p:nvPicPr>
          <p:cNvPr id="351" name="Google Shape;351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0" y="980025"/>
            <a:ext cx="4836197" cy="382090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46"/>
          <p:cNvSpPr txBox="1"/>
          <p:nvPr/>
        </p:nvSpPr>
        <p:spPr>
          <a:xfrm>
            <a:off x="5273175" y="1002775"/>
            <a:ext cx="36738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Non-sponsored project, had to try to keep budget low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Estimated Budget: $250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We are well below our 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estimated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budget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53" name="Google Shape;353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0587" y="1966099"/>
            <a:ext cx="2138975" cy="213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49600" y="3828500"/>
            <a:ext cx="974975" cy="106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7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Roles</a:t>
            </a:r>
            <a:endParaRPr/>
          </a:p>
        </p:txBody>
      </p:sp>
      <p:graphicFrame>
        <p:nvGraphicFramePr>
          <p:cNvPr id="360" name="Google Shape;360;p47"/>
          <p:cNvGraphicFramePr/>
          <p:nvPr/>
        </p:nvGraphicFramePr>
        <p:xfrm>
          <a:off x="835388" y="879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{C641E663-7365-4B91-A8EF-63D76F1338D4}</a:tableStyleId>
              </a:tblPr>
              <a:tblGrid>
                <a:gridCol w="2093950"/>
                <a:gridCol w="5379250"/>
              </a:tblGrid>
              <a:tr h="415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Group Member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Role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424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Nick Nabors</a:t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LCD, User Interface, Menu Navigation</a:t>
                      </a:r>
                      <a:endParaRPr sz="1200"/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MCU PCB</a:t>
                      </a:r>
                      <a:endParaRPr sz="1200"/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Sensor and Motor Control/Functions</a:t>
                      </a:r>
                      <a:endParaRPr sz="1200"/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Physical Design, 3D Printing and Build/Assembly</a:t>
                      </a:r>
                      <a:endParaRPr sz="1200"/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Electromechanical Integration/Testing</a:t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Hamid Igliou</a:t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Power supply</a:t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Bao Nguyen</a:t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Mobile application development/Design</a:t>
                      </a:r>
                      <a:endParaRPr sz="1200"/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Mobile application unit testing</a:t>
                      </a:r>
                      <a:endParaRPr sz="1200"/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Wifi module selection/Development</a:t>
                      </a:r>
                      <a:endParaRPr sz="1200"/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MCU/Software Debugging</a:t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Mehrob Farhangmehr</a:t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Sensor testing and research</a:t>
                      </a:r>
                      <a:endParaRPr sz="1200"/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Microcontroller testing and research</a:t>
                      </a:r>
                      <a:endParaRPr sz="1200"/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Mobile App design help</a:t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361" name="Google Shape;36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9600" y="3828500"/>
            <a:ext cx="974975" cy="106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8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Specification Test Results</a:t>
            </a:r>
            <a:endParaRPr/>
          </a:p>
        </p:txBody>
      </p:sp>
      <p:sp>
        <p:nvSpPr>
          <p:cNvPr id="367" name="Google Shape;367;p48"/>
          <p:cNvSpPr txBox="1"/>
          <p:nvPr>
            <p:ph idx="1" type="body"/>
          </p:nvPr>
        </p:nvSpPr>
        <p:spPr>
          <a:xfrm>
            <a:off x="311700" y="941600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Tests were successful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Design was able to </a:t>
            </a:r>
            <a:r>
              <a:rPr lang="en"/>
              <a:t>completely</a:t>
            </a:r>
            <a:r>
              <a:rPr lang="en"/>
              <a:t> demonstrate and dispense the three main desired specifications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More features were successful as well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4327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Manual Dispensing dispensed within 1-2 seconds which is within 30 seconds of our </a:t>
            </a:r>
            <a:r>
              <a:rPr lang="en"/>
              <a:t>initial</a:t>
            </a:r>
            <a:r>
              <a:rPr lang="en"/>
              <a:t> specification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Schedule timer was successful and worked within the 60 </a:t>
            </a:r>
            <a:r>
              <a:rPr lang="en"/>
              <a:t>second</a:t>
            </a:r>
            <a:r>
              <a:rPr lang="en"/>
              <a:t> but varied on start time within the 60 seconds depending on the menu option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Low food reminder worked as expected and </a:t>
            </a:r>
            <a:r>
              <a:rPr lang="en"/>
              <a:t>displayed, correctly, the status of the tank up to the design specifications</a:t>
            </a:r>
            <a:endParaRPr/>
          </a:p>
        </p:txBody>
      </p:sp>
      <p:pic>
        <p:nvPicPr>
          <p:cNvPr id="368" name="Google Shape;368;p48"/>
          <p:cNvPicPr preferRelativeResize="0"/>
          <p:nvPr/>
        </p:nvPicPr>
        <p:blipFill rotWithShape="1">
          <a:blip r:embed="rId3">
            <a:alphaModFix/>
          </a:blip>
          <a:srcRect b="7713" l="0" r="0" t="7705"/>
          <a:stretch/>
        </p:blipFill>
        <p:spPr>
          <a:xfrm>
            <a:off x="8049600" y="3828500"/>
            <a:ext cx="974976" cy="106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9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Challenges</a:t>
            </a:r>
            <a:endParaRPr/>
          </a:p>
        </p:txBody>
      </p:sp>
      <p:sp>
        <p:nvSpPr>
          <p:cNvPr id="374" name="Google Shape;374;p49"/>
          <p:cNvSpPr txBox="1"/>
          <p:nvPr>
            <p:ph idx="1" type="body"/>
          </p:nvPr>
        </p:nvSpPr>
        <p:spPr>
          <a:xfrm>
            <a:off x="311700" y="10774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MCU memory not large </a:t>
            </a:r>
            <a:r>
              <a:rPr lang="en" sz="1900"/>
              <a:t>enough for LCD menu and Wifi module code/variables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Chip shortage caused issues with receiving items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Could not integrate Wifi module into PCB due to chips not being sold separately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Change of motor as initial motor had 270 degrees of rotation and low torque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With new motor came new power changes to power supply to account for spikes in voltage and power consumption</a:t>
            </a:r>
            <a:endParaRPr sz="1900"/>
          </a:p>
        </p:txBody>
      </p:sp>
      <p:pic>
        <p:nvPicPr>
          <p:cNvPr id="375" name="Google Shape;375;p49"/>
          <p:cNvPicPr preferRelativeResize="0"/>
          <p:nvPr/>
        </p:nvPicPr>
        <p:blipFill rotWithShape="1">
          <a:blip r:embed="rId3">
            <a:alphaModFix/>
          </a:blip>
          <a:srcRect b="7713" l="0" r="0" t="7705"/>
          <a:stretch/>
        </p:blipFill>
        <p:spPr>
          <a:xfrm>
            <a:off x="8049600" y="3828500"/>
            <a:ext cx="974976" cy="106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0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  <p:pic>
        <p:nvPicPr>
          <p:cNvPr id="381" name="Google Shape;38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8999" y="1017800"/>
            <a:ext cx="2946000" cy="294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Requirements and Specifications</a:t>
            </a:r>
            <a:endParaRPr/>
          </a:p>
        </p:txBody>
      </p:sp>
      <p:graphicFrame>
        <p:nvGraphicFramePr>
          <p:cNvPr id="115" name="Google Shape;115;p16"/>
          <p:cNvGraphicFramePr/>
          <p:nvPr/>
        </p:nvGraphicFramePr>
        <p:xfrm>
          <a:off x="549225" y="1017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{C641E663-7365-4B91-A8EF-63D76F1338D4}</a:tableStyleId>
              </a:tblPr>
              <a:tblGrid>
                <a:gridCol w="1971050"/>
                <a:gridCol w="3694625"/>
              </a:tblGrid>
              <a:tr h="373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Wireless Control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Connection up to 30 ft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373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Dimensions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Smaller than 2’ x 2’ x 2’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3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Power Consumption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5V - 12V, 1 - 3W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373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* </a:t>
                      </a:r>
                      <a:r>
                        <a:rPr b="1" lang="en"/>
                        <a:t>Low Food Reminder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Reminder when food is at low threshold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3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* </a:t>
                      </a:r>
                      <a:r>
                        <a:rPr b="1" lang="en"/>
                        <a:t>Manual Dispensing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Dispenses food within 30 seconds of command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373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* </a:t>
                      </a:r>
                      <a:r>
                        <a:rPr b="1" lang="en"/>
                        <a:t>Setting Timer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Dispenses food within 60 seconds of set time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73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Weight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2 - 3 Lbs without food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373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Container Size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Should hold 1 Lb of food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116" name="Google Shape;116;p16"/>
          <p:cNvGraphicFramePr/>
          <p:nvPr/>
        </p:nvGraphicFramePr>
        <p:xfrm>
          <a:off x="6440275" y="1259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{C641E663-7365-4B91-A8EF-63D76F1338D4}</a:tableStyleId>
              </a:tblPr>
              <a:tblGrid>
                <a:gridCol w="2484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Legend</a:t>
                      </a:r>
                      <a:endParaRPr b="1"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* - Are going to be Tested during presentation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17" name="Google Shape;11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9600" y="3828500"/>
            <a:ext cx="974975" cy="106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6"/>
          <p:cNvPicPr preferRelativeResize="0"/>
          <p:nvPr/>
        </p:nvPicPr>
        <p:blipFill rotWithShape="1">
          <a:blip r:embed="rId4">
            <a:alphaModFix/>
          </a:blip>
          <a:srcRect b="7713" l="0" r="0" t="7705"/>
          <a:stretch/>
        </p:blipFill>
        <p:spPr>
          <a:xfrm>
            <a:off x="8049600" y="3828500"/>
            <a:ext cx="974976" cy="106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/>
          <p:nvPr>
            <p:ph type="title"/>
          </p:nvPr>
        </p:nvSpPr>
        <p:spPr>
          <a:xfrm>
            <a:off x="311675" y="3932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Block Diagram</a:t>
            </a:r>
            <a:endParaRPr/>
          </a:p>
        </p:txBody>
      </p:sp>
      <p:pic>
        <p:nvPicPr>
          <p:cNvPr id="124" name="Google Shape;12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575" y="923175"/>
            <a:ext cx="5557240" cy="383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49600" y="3828500"/>
            <a:ext cx="974975" cy="1069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7"/>
          <p:cNvSpPr/>
          <p:nvPr/>
        </p:nvSpPr>
        <p:spPr>
          <a:xfrm>
            <a:off x="4091350" y="3079900"/>
            <a:ext cx="769200" cy="989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7"/>
          <p:cNvSpPr/>
          <p:nvPr/>
        </p:nvSpPr>
        <p:spPr>
          <a:xfrm>
            <a:off x="4291850" y="3455225"/>
            <a:ext cx="1089600" cy="736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7"/>
          <p:cNvSpPr/>
          <p:nvPr/>
        </p:nvSpPr>
        <p:spPr>
          <a:xfrm>
            <a:off x="5044450" y="2420250"/>
            <a:ext cx="1423500" cy="607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7"/>
          <p:cNvSpPr/>
          <p:nvPr/>
        </p:nvSpPr>
        <p:spPr>
          <a:xfrm>
            <a:off x="4521050" y="2569650"/>
            <a:ext cx="769200" cy="309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7"/>
          <p:cNvSpPr/>
          <p:nvPr/>
        </p:nvSpPr>
        <p:spPr>
          <a:xfrm>
            <a:off x="4529750" y="2576075"/>
            <a:ext cx="613800" cy="309000"/>
          </a:xfrm>
          <a:prstGeom prst="rect">
            <a:avLst/>
          </a:prstGeom>
          <a:solidFill>
            <a:srgbClr val="000000">
              <a:alpha val="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1" name="Google Shape;131;p17"/>
          <p:cNvPicPr preferRelativeResize="0"/>
          <p:nvPr/>
        </p:nvPicPr>
        <p:blipFill rotWithShape="1">
          <a:blip r:embed="rId5">
            <a:alphaModFix/>
          </a:blip>
          <a:srcRect b="7713" l="0" r="0" t="7705"/>
          <a:stretch/>
        </p:blipFill>
        <p:spPr>
          <a:xfrm>
            <a:off x="8049600" y="3828500"/>
            <a:ext cx="974976" cy="106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8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Overall System Design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9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Overall System Design</a:t>
            </a:r>
            <a:endParaRPr/>
          </a:p>
        </p:txBody>
      </p:sp>
      <p:pic>
        <p:nvPicPr>
          <p:cNvPr id="142" name="Google Shape;14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54200"/>
            <a:ext cx="8679900" cy="28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22275" y="3825225"/>
            <a:ext cx="1069325" cy="106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0"/>
          <p:cNvSpPr txBox="1"/>
          <p:nvPr>
            <p:ph type="title"/>
          </p:nvPr>
        </p:nvSpPr>
        <p:spPr>
          <a:xfrm>
            <a:off x="258300" y="4011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Overall Schematic</a:t>
            </a:r>
            <a:endParaRPr/>
          </a:p>
        </p:txBody>
      </p:sp>
      <p:pic>
        <p:nvPicPr>
          <p:cNvPr id="149" name="Google Shape;14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2550" y="961300"/>
            <a:ext cx="6278900" cy="3837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50" name="Google Shape;15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22275" y="3825225"/>
            <a:ext cx="1069325" cy="106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PCB</a:t>
            </a:r>
            <a:endParaRPr/>
          </a:p>
        </p:txBody>
      </p:sp>
      <p:sp>
        <p:nvSpPr>
          <p:cNvPr id="156" name="Google Shape;156;p21"/>
          <p:cNvSpPr txBox="1"/>
          <p:nvPr>
            <p:ph idx="1" type="body"/>
          </p:nvPr>
        </p:nvSpPr>
        <p:spPr>
          <a:xfrm>
            <a:off x="4084800" y="1449300"/>
            <a:ext cx="4747500" cy="224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Incorporates</a:t>
            </a:r>
            <a:r>
              <a:rPr lang="en" sz="2000"/>
              <a:t> pin connections for all sensors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Includes power connections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Small, compact design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Power supply distanced from main </a:t>
            </a:r>
            <a:r>
              <a:rPr lang="en" sz="2000"/>
              <a:t>components</a:t>
            </a:r>
            <a:r>
              <a:rPr lang="en" sz="2000"/>
              <a:t> for thermal protection</a:t>
            </a:r>
            <a:endParaRPr sz="2000"/>
          </a:p>
        </p:txBody>
      </p:sp>
      <p:sp>
        <p:nvSpPr>
          <p:cNvPr id="157" name="Google Shape;157;p21"/>
          <p:cNvSpPr txBox="1"/>
          <p:nvPr/>
        </p:nvSpPr>
        <p:spPr>
          <a:xfrm>
            <a:off x="792225" y="3807850"/>
            <a:ext cx="3000000" cy="6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Two layer </a:t>
            </a:r>
            <a:r>
              <a:rPr lang="en"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PCB, Red being the top layer and Green being the bottom layer</a:t>
            </a:r>
            <a:endParaRPr sz="900"/>
          </a:p>
        </p:txBody>
      </p:sp>
      <p:pic>
        <p:nvPicPr>
          <p:cNvPr id="158" name="Google Shape;15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525" y="1270500"/>
            <a:ext cx="3399300" cy="2602500"/>
          </a:xfrm>
          <a:prstGeom prst="roundRect">
            <a:avLst>
              <a:gd fmla="val 7301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59" name="Google Shape;15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22275" y="3825225"/>
            <a:ext cx="1069325" cy="106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